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2" r:id="rId46"/>
    <p:sldId id="299" r:id="rId47"/>
    <p:sldId id="300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416C1-27DA-6BD1-CE68-0DDC1BC5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7B4200-15E7-2CB7-D556-BB58B3A46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AE06D3-410C-976E-8B9D-A5AE95BD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60A25C-1222-DADB-BE4F-755D2895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4BFED-F7E7-C611-CCDF-665C763A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19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40FDF-4270-E59C-31BE-6E2B4F06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47B3B9-A05C-69D5-ED2A-10A328882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9EA72-00A4-C98E-EE00-927444E10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51426-B2B0-7679-1249-4BD2D41A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CE491D-37AB-7C5D-76D9-20C2F7B9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09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0158BE-D1C1-101B-7A04-E42BF9950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460C85-F202-B6BA-B92E-51E494E0C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78FF1-71AF-65C7-B430-013BDCCC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7E2B4A-A80A-EFE8-A922-77592828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50317A-1E0C-49CF-6AD8-D737C918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80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5A0FC-EC1C-A140-DE6F-38F3743B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8D25AF-27B4-B215-7F89-2D375B5CF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3346A0-F04D-08F2-AB90-4AA007C3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70E3A7-92CD-F335-13D7-A0D38221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1DA216-DE13-EF03-9AD9-5BE7B802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50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97BED-F52E-867A-0C77-D88639ED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ED215E-ADC2-630F-CB09-67BBE671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7FF0D6-6653-BED0-0A0C-EE1494D4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86D89F-BE14-6217-6762-AA0056F8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AFB6B5-D653-DF6A-139D-938FC8BA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77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4A211-97E9-FC5C-1A75-6AFEBAED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6870AD-F4D8-8A70-9538-95DB22FD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CA34C9-F3BF-1688-AED1-EF9E27E8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BD3D5D-AB7D-1126-4E3C-90C957C0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96BA5A-4D27-B6F4-1C3B-55B04390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A0658A-A15A-024C-DB6B-163EF23F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10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A1315-7066-D6EC-4D3F-B8230EB7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90BF36-3962-2796-9234-AA07F7FE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8EC7FA-34F9-745A-6226-5EF8FEDB7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4931FC-CE3A-5A1B-954A-B43CF5E6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D757D6-AD9E-6C74-9771-8DAA25C2C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5A73AC-68CA-03B8-8D86-C30F8081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90F1C5-C182-0821-2108-9AACB811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D9958A-6AAF-17A3-CC3C-2D9C82C6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29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89162-8E43-CF70-35B9-5A6EC32B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D4F789-5DDB-C096-BF00-1DAE9A1E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589443-449E-8B45-F62D-C7A4DE23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D1B699-0914-0886-DA29-F23762A9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34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8869499-4C78-C30C-78E3-9A004F7A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F30D5D-8ABC-0153-1AC2-07D0E81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37EC7F-2E10-8483-FA3D-3629AFC6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2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77530-37F4-977A-373D-A247E4BC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4C5E5F-4406-C057-9D2C-B40EE32E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45716C7-0C9F-BD3F-CA4A-99CF3E882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510F5E-28B9-1D26-635B-51659F6B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6448A8-CEDE-4FF1-1591-223B8E1C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289089-696B-DB22-658B-F44D4FE89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91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F323D-720B-C1A8-BC6D-8664CE4F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D0E5B2-157F-8685-BB20-27D4AF283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266DC0-1F0A-E31E-74B3-E6FA50C03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39CF23-9BE6-C8A0-CB81-1AA0F320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40D97E-1892-FFEE-1156-F1061811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18B8EF-76E3-5F9E-3C49-B7810756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7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0C5AE0-7EEF-1238-05BA-47999DE7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0D663C-31CA-F6DC-FA8C-4A1B41385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4B548-53D0-CB24-9738-2C105DB6B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FD5698-BAE0-4BBA-AA9F-794CD5968B92}" type="datetimeFigureOut">
              <a:rPr lang="pt-BR" smtClean="0"/>
              <a:t>12/02/2026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EF81D0-DF12-EFA1-2058-59156C3F3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BDFA46-9566-3FF9-EB7E-3F02217CE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025E8-DC63-4263-8CB1-147A37C059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09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3FCC0-15EA-3DE0-67AC-B5A4ACFB2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Trabalhando com mídias.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23658D-3B35-7F05-5CB9-8AE39443B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https://www.udemy.com/course/curso-de-desenvolvimento-android-oreo/learn/lecture/8515288#overview</a:t>
            </a:r>
          </a:p>
        </p:txBody>
      </p:sp>
    </p:spTree>
    <p:extLst>
      <p:ext uri="{BB962C8B-B14F-4D97-AF65-F5344CB8AC3E}">
        <p14:creationId xmlns:p14="http://schemas.microsoft.com/office/powerpoint/2010/main" val="349665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0EA35-268A-90F2-68BA-80B25140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590E0-47BA-D3C9-844F-111F49DD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85B9F6-F2E7-1323-3325-487DD39415D7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tipo da pasta para </a:t>
            </a:r>
            <a:r>
              <a:rPr lang="pt-BR" dirty="0" err="1"/>
              <a:t>midia</a:t>
            </a:r>
            <a:r>
              <a:rPr lang="pt-BR" dirty="0"/>
              <a:t> é o </a:t>
            </a:r>
            <a:r>
              <a:rPr lang="pt-BR" dirty="0" err="1"/>
              <a:t>raw</a:t>
            </a:r>
            <a:r>
              <a:rPr lang="pt-BR" dirty="0"/>
              <a:t>.</a:t>
            </a:r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1D58D185-8831-DD54-35D5-5981E07BB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9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2B16-5BA7-2F80-93B8-13492C69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F03D3-8D17-927D-9B9F-B45389F2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2243AA-FCD4-0BFD-B15D-72B324B83C86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dentro temos que colocar nossas mídias.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03067F7-AD96-30B0-8F31-DA945289A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6707-1AB7-6536-2212-1AB6505E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73729-064E-06FE-4F92-AD66789F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82415E-564A-DA3B-5975-1D167E1311D1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Pasta criada, colar as musicas dentro dela.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247887B-036F-DFFF-1448-7E4A2A621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817F-8A4F-104B-9655-8F48F3BB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60766-68C0-26EE-C91E-46BFB0FA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BA789D-325B-0D9D-19A7-124E56DE8EF7}"/>
              </a:ext>
            </a:extLst>
          </p:cNvPr>
          <p:cNvSpPr txBox="1"/>
          <p:nvPr/>
        </p:nvSpPr>
        <p:spPr>
          <a:xfrm>
            <a:off x="8975399" y="1320799"/>
            <a:ext cx="28247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precisar de uma </a:t>
            </a:r>
            <a:r>
              <a:rPr lang="pt-BR" dirty="0" err="1"/>
              <a:t>seekBar</a:t>
            </a:r>
            <a:r>
              <a:rPr lang="pt-BR" dirty="0"/>
              <a:t> e dos botões.</a:t>
            </a:r>
          </a:p>
          <a:p>
            <a:r>
              <a:rPr lang="pt-BR" dirty="0"/>
              <a:t>Se estivermos usando o </a:t>
            </a:r>
            <a:r>
              <a:rPr lang="pt-BR" b="1" dirty="0" err="1"/>
              <a:t>ConstraintLayout</a:t>
            </a:r>
            <a:r>
              <a:rPr lang="pt-BR" b="1" dirty="0"/>
              <a:t>:</a:t>
            </a:r>
          </a:p>
          <a:p>
            <a:r>
              <a:rPr lang="pt-BR" dirty="0" err="1"/>
              <a:t>Apaque</a:t>
            </a:r>
            <a:r>
              <a:rPr lang="pt-BR" dirty="0"/>
              <a:t> o </a:t>
            </a:r>
            <a:r>
              <a:rPr lang="pt-BR" dirty="0" err="1"/>
              <a:t>hello</a:t>
            </a:r>
            <a:r>
              <a:rPr lang="pt-BR" dirty="0"/>
              <a:t> world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84994DC-5B25-FC93-A4AC-E3DA883C0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2B94-033C-44C3-3DD0-A9F66C00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19F5D-A925-7FAC-B332-8F453F93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A2E54A-8441-EAF8-1F99-D2D9DAFBF138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Arraste uma </a:t>
            </a:r>
            <a:r>
              <a:rPr lang="pt-BR" dirty="0" err="1"/>
              <a:t>seekBar</a:t>
            </a:r>
            <a:r>
              <a:rPr lang="pt-BR" dirty="0"/>
              <a:t> da aba </a:t>
            </a:r>
            <a:r>
              <a:rPr lang="pt-BR" dirty="0" err="1"/>
              <a:t>pallete</a:t>
            </a:r>
            <a:endParaRPr lang="pt-BR" dirty="0"/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7380A8A-4E3B-81E8-69F7-9FB931CF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2D2-A593-B1CC-7399-EF2EC11D7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2A0C1-B98D-1D50-329B-B907EA73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AFC3E7-7157-45DD-1ABF-2AB793D43DBD}"/>
              </a:ext>
            </a:extLst>
          </p:cNvPr>
          <p:cNvSpPr txBox="1"/>
          <p:nvPr/>
        </p:nvSpPr>
        <p:spPr>
          <a:xfrm>
            <a:off x="8975399" y="1320799"/>
            <a:ext cx="28247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Arrastar para a posição, centralizar e colocar uma largura de 200dp</a:t>
            </a:r>
          </a:p>
        </p:txBody>
      </p:sp>
      <p:pic>
        <p:nvPicPr>
          <p:cNvPr id="7" name="Espaço Reservado para Conteúdo 6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3896A5F4-68DA-6C15-C902-E528F83C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056A-D1BC-E582-D866-D07D3971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E0AB7-AD82-EF34-839B-3BBA75366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3B47A7-AB34-7ED5-C5B3-14EAB75A89A2}"/>
              </a:ext>
            </a:extLst>
          </p:cNvPr>
          <p:cNvSpPr txBox="1"/>
          <p:nvPr/>
        </p:nvSpPr>
        <p:spPr>
          <a:xfrm>
            <a:off x="8975399" y="1320799"/>
            <a:ext cx="28247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Estando na posição correta, clicar no botão </a:t>
            </a:r>
            <a:r>
              <a:rPr lang="pt-BR" dirty="0" err="1"/>
              <a:t>infer</a:t>
            </a:r>
            <a:r>
              <a:rPr lang="pt-BR" dirty="0"/>
              <a:t> </a:t>
            </a:r>
            <a:r>
              <a:rPr lang="pt-BR" dirty="0" err="1"/>
              <a:t>constraints</a:t>
            </a:r>
            <a:r>
              <a:rPr lang="pt-BR" dirty="0"/>
              <a:t>.</a:t>
            </a:r>
          </a:p>
          <a:p>
            <a:r>
              <a:rPr lang="pt-BR" dirty="0"/>
              <a:t>Isso vai ancorar o elemento na posição 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629600F-6D55-3CAA-A6D7-0FAC3AE5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3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4299C-C790-C589-A782-652DCD9F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5458C-5282-CF85-F15C-F5C94665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D162A4-9025-E8B7-09A6-88430680FA91}"/>
              </a:ext>
            </a:extLst>
          </p:cNvPr>
          <p:cNvSpPr txBox="1"/>
          <p:nvPr/>
        </p:nvSpPr>
        <p:spPr>
          <a:xfrm>
            <a:off x="8975399" y="1320799"/>
            <a:ext cx="28247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Arraste três botões e coloque abaixo do controle de volume.</a:t>
            </a:r>
          </a:p>
          <a:p>
            <a:r>
              <a:rPr lang="pt-BR" dirty="0"/>
              <a:t>Deixe alinhados horizontalmente.</a:t>
            </a:r>
          </a:p>
        </p:txBody>
      </p:sp>
      <p:pic>
        <p:nvPicPr>
          <p:cNvPr id="4" name="Espaço Reservado para Conteúdo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C633D11-6646-AD86-0700-2D5F3DD8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6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A06F9-71B1-5226-D1CF-D0BA7599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FAC8A-98EC-5B99-86CE-DEF4D3E4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87988B-C76A-4D9D-D6E8-96721C38A903}"/>
              </a:ext>
            </a:extLst>
          </p:cNvPr>
          <p:cNvSpPr txBox="1"/>
          <p:nvPr/>
        </p:nvSpPr>
        <p:spPr>
          <a:xfrm>
            <a:off x="8975399" y="1320799"/>
            <a:ext cx="2824715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Apague o texto dos botões, selecione os três com a tecla shift pressionada, clique com o botão direito e </a:t>
            </a:r>
            <a:r>
              <a:rPr lang="pt-BR" dirty="0" err="1"/>
              <a:t>selecionse</a:t>
            </a:r>
            <a:r>
              <a:rPr lang="pt-BR" dirty="0"/>
              <a:t> </a:t>
            </a:r>
            <a:r>
              <a:rPr lang="pt-BR" dirty="0" err="1"/>
              <a:t>chains</a:t>
            </a:r>
            <a:r>
              <a:rPr lang="pt-BR" dirty="0"/>
              <a:t>. Isso vai ligar os botões. Ainda com os botões selecionados clique em </a:t>
            </a:r>
            <a:r>
              <a:rPr lang="pt-BR" dirty="0" err="1"/>
              <a:t>chains</a:t>
            </a:r>
            <a:r>
              <a:rPr lang="pt-BR" dirty="0"/>
              <a:t> e horizontal </a:t>
            </a:r>
            <a:r>
              <a:rPr lang="pt-BR" dirty="0" err="1"/>
              <a:t>chains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, e escolha pack</a:t>
            </a:r>
          </a:p>
          <a:p>
            <a:r>
              <a:rPr lang="pt-BR" dirty="0"/>
              <a:t>Isso vai deixar os botões juntos.</a:t>
            </a:r>
          </a:p>
        </p:txBody>
      </p:sp>
      <p:pic>
        <p:nvPicPr>
          <p:cNvPr id="4" name="Espaço Reservado para Conteúdo 3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DCF750CC-80AF-DAEC-36C4-DFDEB131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1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BA7E5-E698-12E2-0221-027580AE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89A38-EECF-DB1F-582D-88090C13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3491FB-AB17-414B-73DE-0F24C601E749}"/>
              </a:ext>
            </a:extLst>
          </p:cNvPr>
          <p:cNvSpPr txBox="1"/>
          <p:nvPr/>
        </p:nvSpPr>
        <p:spPr>
          <a:xfrm>
            <a:off x="8975399" y="1320799"/>
            <a:ext cx="28247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Selecione cada botão, </a:t>
            </a:r>
            <a:r>
              <a:rPr lang="pt-BR" dirty="0" err="1"/>
              <a:t>va</a:t>
            </a:r>
            <a:r>
              <a:rPr lang="pt-BR" dirty="0"/>
              <a:t> em background, clique no botão a direita e selecione a imagem de cada botão, deixando com esse layout.</a:t>
            </a:r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12BF8C7F-34BC-3B67-6F8C-14953E6AB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3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D24FA-678E-AE65-8FBC-9368D58C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3072E1-C747-8AED-D8FB-76060CD47122}"/>
              </a:ext>
            </a:extLst>
          </p:cNvPr>
          <p:cNvSpPr txBox="1"/>
          <p:nvPr/>
        </p:nvSpPr>
        <p:spPr>
          <a:xfrm>
            <a:off x="8975399" y="1320799"/>
            <a:ext cx="282471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ver como executar sons, criando um player onde podemos executar, pausar, parar, e ainda controlar o volume, aprendendo as funcionalidades básicas para executar uma </a:t>
            </a:r>
            <a:r>
              <a:rPr lang="pt-BR" dirty="0" err="1"/>
              <a:t>midia</a:t>
            </a:r>
            <a:r>
              <a:rPr lang="pt-BR" dirty="0"/>
              <a:t> dentro de um app </a:t>
            </a:r>
            <a:r>
              <a:rPr lang="pt-BR" dirty="0" err="1"/>
              <a:t>android</a:t>
            </a:r>
            <a:r>
              <a:rPr lang="pt-BR" dirty="0"/>
              <a:t>.</a:t>
            </a:r>
          </a:p>
          <a:p>
            <a:r>
              <a:rPr lang="pt-BR" dirty="0"/>
              <a:t>Para isso clicar em new Project colocar o nome, e o endereço para salvar. </a:t>
            </a:r>
          </a:p>
          <a:p>
            <a:r>
              <a:rPr lang="pt-BR" dirty="0"/>
              <a:t>Escolher Java como linguagem</a:t>
            </a:r>
          </a:p>
        </p:txBody>
      </p:sp>
      <p:pic>
        <p:nvPicPr>
          <p:cNvPr id="10" name="Espaço Reservado para Conteúdo 9" descr="Tela de computador com fundo preto&#10;&#10;O conteúdo gerado por IA pode estar incorreto.">
            <a:extLst>
              <a:ext uri="{FF2B5EF4-FFF2-40B4-BE49-F238E27FC236}">
                <a16:creationId xmlns:a16="http://schemas.microsoft.com/office/drawing/2014/main" id="{481EB485-1890-3E97-AE9D-FE7EAB240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57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C165-DA11-D9F3-FD64-D0C45E56B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2785A-F619-3ACC-3BFA-C60BA12D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A3563C-D281-25A2-39BD-994208E0E4D8}"/>
              </a:ext>
            </a:extLst>
          </p:cNvPr>
          <p:cNvSpPr txBox="1"/>
          <p:nvPr/>
        </p:nvSpPr>
        <p:spPr>
          <a:xfrm>
            <a:off x="8975399" y="1320799"/>
            <a:ext cx="282471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cada botão também coloque ids.</a:t>
            </a:r>
          </a:p>
          <a:p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btn_play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btn_stop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btn_pause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pt-BR" dirty="0"/>
              <a:t>Clique novamente em </a:t>
            </a:r>
            <a:r>
              <a:rPr lang="pt-BR" dirty="0" err="1"/>
              <a:t>infer</a:t>
            </a:r>
            <a:r>
              <a:rPr lang="pt-BR" dirty="0"/>
              <a:t> </a:t>
            </a:r>
            <a:r>
              <a:rPr lang="pt-BR" dirty="0" err="1"/>
              <a:t>Constraints</a:t>
            </a:r>
            <a:r>
              <a:rPr lang="pt-BR" dirty="0"/>
              <a:t> para fixar os botões no lugar</a:t>
            </a:r>
          </a:p>
        </p:txBody>
      </p:sp>
      <p:pic>
        <p:nvPicPr>
          <p:cNvPr id="4" name="Espaço Reservado para Conteúdo 3" descr="Interface gráfica do usuário, Aplicativo, Site&#10;&#10;O conteúdo gerado por IA pode estar incorreto.">
            <a:extLst>
              <a:ext uri="{FF2B5EF4-FFF2-40B4-BE49-F238E27FC236}">
                <a16:creationId xmlns:a16="http://schemas.microsoft.com/office/drawing/2014/main" id="{B2400730-1A3B-324A-8A58-D82606CF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5B216-E137-9CBB-5BD8-A76400E8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5B135-0979-C79A-15F3-57B08E9D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99183B-6E29-0582-5C0A-D3E6D1A928AA}"/>
              </a:ext>
            </a:extLst>
          </p:cNvPr>
          <p:cNvSpPr txBox="1"/>
          <p:nvPr/>
        </p:nvSpPr>
        <p:spPr>
          <a:xfrm>
            <a:off x="8975399" y="1320799"/>
            <a:ext cx="282471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primeira parte da construção de um app é o desenho do layout com as importações das imagens, e posicionamento dos elementos. </a:t>
            </a:r>
          </a:p>
          <a:p>
            <a:r>
              <a:rPr lang="pt-BR" dirty="0"/>
              <a:t>Depois colocar id em todos os elementos.</a:t>
            </a:r>
          </a:p>
          <a:p>
            <a:r>
              <a:rPr lang="pt-BR" dirty="0"/>
              <a:t>Feito isso, podemos fechar a </a:t>
            </a:r>
            <a:r>
              <a:rPr lang="pt-BR" b="1" dirty="0" err="1"/>
              <a:t>activity_main</a:t>
            </a:r>
            <a:endParaRPr lang="pt-BR" b="1" dirty="0"/>
          </a:p>
          <a:p>
            <a:endParaRPr lang="pt-BR" dirty="0"/>
          </a:p>
        </p:txBody>
      </p:sp>
      <p:pic>
        <p:nvPicPr>
          <p:cNvPr id="7" name="Espaço Reservado para Conteúdo 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01D2BA4-5B1D-65F2-3006-F273CB2D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8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6639-457D-64F4-6988-96730ADA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E167E-D220-998E-377E-B468EDCA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B4EF35-2BB2-89B1-476A-1CD604E7F413}"/>
              </a:ext>
            </a:extLst>
          </p:cNvPr>
          <p:cNvSpPr txBox="1"/>
          <p:nvPr/>
        </p:nvSpPr>
        <p:spPr>
          <a:xfrm>
            <a:off x="8975399" y="1320799"/>
            <a:ext cx="2824715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executar um som, precisamos da classe </a:t>
            </a:r>
            <a:r>
              <a:rPr lang="pt-BR" dirty="0" err="1"/>
              <a:t>MediaPlayer</a:t>
            </a:r>
            <a:r>
              <a:rPr lang="pt-BR" dirty="0"/>
              <a:t>, então </a:t>
            </a:r>
            <a:r>
              <a:rPr lang="pt-BR" dirty="0" err="1"/>
              <a:t>la</a:t>
            </a:r>
            <a:r>
              <a:rPr lang="pt-BR" dirty="0"/>
              <a:t> em cima podemos declarar essa classe.</a:t>
            </a:r>
          </a:p>
          <a:p>
            <a:r>
              <a:rPr lang="pt-BR" dirty="0"/>
              <a:t>Dentro 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onCreate</a:t>
            </a:r>
            <a:r>
              <a:rPr lang="pt-BR" dirty="0"/>
              <a:t>, na linha 21, estamos usando essa classe e o método </a:t>
            </a:r>
            <a:r>
              <a:rPr lang="pt-BR" dirty="0" err="1"/>
              <a:t>create</a:t>
            </a:r>
            <a:r>
              <a:rPr lang="pt-BR" dirty="0"/>
              <a:t>.</a:t>
            </a:r>
          </a:p>
          <a:p>
            <a:r>
              <a:rPr lang="pt-BR" dirty="0"/>
              <a:t>Esse método precisa de um contexto, que é quem esta chamando, e o endereço da musica.</a:t>
            </a:r>
          </a:p>
          <a:p>
            <a:r>
              <a:rPr lang="pt-BR" dirty="0"/>
              <a:t>Com isso dentro da variável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mediaPlayer</a:t>
            </a:r>
            <a:r>
              <a:rPr lang="pt-BR" dirty="0"/>
              <a:t>, já temos um objeto capaz de executar um som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FAAA659C-A094-B9D0-8DF7-29CAB490D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D3BEB-2377-C73E-5F25-E4E5A4BE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2177-9A84-124A-09EF-CBCE3F42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219377-B1FA-F3DF-DBED-ED498848D8A5}"/>
              </a:ext>
            </a:extLst>
          </p:cNvPr>
          <p:cNvSpPr txBox="1"/>
          <p:nvPr/>
        </p:nvSpPr>
        <p:spPr>
          <a:xfrm>
            <a:off x="8975399" y="1320799"/>
            <a:ext cx="282471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Fora 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onCreate</a:t>
            </a:r>
            <a:r>
              <a:rPr lang="pt-BR" dirty="0"/>
              <a:t>, podemos criar um método chamado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executarSom</a:t>
            </a:r>
            <a:r>
              <a:rPr lang="pt-BR" dirty="0"/>
              <a:t>.</a:t>
            </a:r>
          </a:p>
          <a:p>
            <a:r>
              <a:rPr lang="pt-BR" dirty="0"/>
              <a:t>Esse método vai ser executado direto </a:t>
            </a:r>
            <a:r>
              <a:rPr lang="pt-BR" dirty="0" err="1"/>
              <a:t>la</a:t>
            </a:r>
            <a:r>
              <a:rPr lang="pt-BR" dirty="0"/>
              <a:t> na interface, no layout, então precisamos passar um objeto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r>
              <a:rPr lang="pt-BR" dirty="0"/>
              <a:t>Esse </a:t>
            </a:r>
            <a:r>
              <a:rPr lang="pt-BR" dirty="0" err="1"/>
              <a:t>metodo</a:t>
            </a:r>
            <a:r>
              <a:rPr lang="pt-BR" dirty="0"/>
              <a:t>  </a:t>
            </a:r>
            <a:r>
              <a:rPr lang="pt-BR" b="1" dirty="0" err="1"/>
              <a:t>executarSom</a:t>
            </a:r>
            <a:r>
              <a:rPr lang="pt-BR" b="1" dirty="0"/>
              <a:t> </a:t>
            </a:r>
            <a:r>
              <a:rPr lang="pt-BR" dirty="0"/>
              <a:t>vai checar se esse objeto existe, ou seja, se ele já foi criado e se existir, basta usar o método </a:t>
            </a:r>
            <a:r>
              <a:rPr lang="pt-BR" b="1" dirty="0"/>
              <a:t>start</a:t>
            </a:r>
            <a:r>
              <a:rPr lang="pt-BR" dirty="0"/>
              <a:t>()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794A7276-BD33-31F6-4503-28FE94003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29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AB2D4-490C-517B-07B8-6198555B9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8D9AA-C002-A7EC-736E-409F19F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3857B9-3BFD-CCDD-5295-A2C87E08BC16}"/>
              </a:ext>
            </a:extLst>
          </p:cNvPr>
          <p:cNvSpPr txBox="1"/>
          <p:nvPr/>
        </p:nvSpPr>
        <p:spPr>
          <a:xfrm>
            <a:off x="8975399" y="1320799"/>
            <a:ext cx="282471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Existem muitos modos de saber se um botão foi clicado. </a:t>
            </a:r>
          </a:p>
          <a:p>
            <a:r>
              <a:rPr lang="pt-BR" dirty="0"/>
              <a:t>Vamos usar o mais simples que é pegar o nome do método que vai executar a musica e colocar dentro do atributo </a:t>
            </a:r>
            <a:r>
              <a:rPr lang="pt-BR" b="1" dirty="0" err="1"/>
              <a:t>onClick</a:t>
            </a:r>
            <a:r>
              <a:rPr lang="pt-BR" b="1" dirty="0"/>
              <a:t> </a:t>
            </a:r>
            <a:r>
              <a:rPr lang="pt-BR" dirty="0"/>
              <a:t> do botão.</a:t>
            </a:r>
          </a:p>
          <a:p>
            <a:r>
              <a:rPr lang="pt-BR" dirty="0"/>
              <a:t>Para não errar copie o nome do </a:t>
            </a:r>
            <a:r>
              <a:rPr lang="pt-BR" dirty="0" err="1"/>
              <a:t>metodo</a:t>
            </a:r>
            <a:endParaRPr lang="pt-BR" dirty="0"/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82BD493C-68CF-AC6C-5B96-CAE1349F7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7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8C124-2118-56B8-86D7-2D8EE70A8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412E-F74C-E2D8-68B6-012BC63A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F94317-F30D-C9F7-3F7D-123BD4FD648C}"/>
              </a:ext>
            </a:extLst>
          </p:cNvPr>
          <p:cNvSpPr txBox="1"/>
          <p:nvPr/>
        </p:nvSpPr>
        <p:spPr>
          <a:xfrm>
            <a:off x="8975399" y="1320799"/>
            <a:ext cx="282471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Volte no </a:t>
            </a:r>
            <a:r>
              <a:rPr lang="pt-BR" dirty="0" err="1"/>
              <a:t>activity_main</a:t>
            </a:r>
            <a:r>
              <a:rPr lang="pt-BR" dirty="0"/>
              <a:t>, clique no botão play para selecionar e insira essa linha hachurada.</a:t>
            </a:r>
          </a:p>
          <a:p>
            <a:r>
              <a:rPr lang="pt-BR" dirty="0"/>
              <a:t>Isso vai criar um evento de click.</a:t>
            </a:r>
          </a:p>
          <a:p>
            <a:r>
              <a:rPr lang="pt-BR" dirty="0"/>
              <a:t>Ao clicar no botão ele vai executar o método </a:t>
            </a:r>
            <a:r>
              <a:rPr lang="pt-BR" dirty="0" err="1"/>
              <a:t>executarSom</a:t>
            </a:r>
            <a:r>
              <a:rPr lang="pt-BR" dirty="0"/>
              <a:t> e vai começar a tocar a musica.</a:t>
            </a:r>
          </a:p>
        </p:txBody>
      </p:sp>
      <p:pic>
        <p:nvPicPr>
          <p:cNvPr id="10" name="Espaço Reservado para Conteúdo 9" descr="Texto&#10;&#10;O conteúdo gerado por IA pode estar incorreto.">
            <a:extLst>
              <a:ext uri="{FF2B5EF4-FFF2-40B4-BE49-F238E27FC236}">
                <a16:creationId xmlns:a16="http://schemas.microsoft.com/office/drawing/2014/main" id="{CEB7662F-EE3B-F70A-CCDE-3298FC1F7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E5A74-CE33-0E67-03E2-15E27DB8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7BE4D-89D4-9F60-6311-66893DA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FD6C61-4E1B-F846-8559-570928D0622F}"/>
              </a:ext>
            </a:extLst>
          </p:cNvPr>
          <p:cNvSpPr txBox="1"/>
          <p:nvPr/>
        </p:nvSpPr>
        <p:spPr>
          <a:xfrm>
            <a:off x="8975399" y="1320799"/>
            <a:ext cx="282471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Criar o método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pausarSom</a:t>
            </a:r>
            <a:r>
              <a:rPr lang="pt-BR" dirty="0"/>
              <a:t> abaixo do </a:t>
            </a:r>
            <a:r>
              <a:rPr lang="pt-BR" dirty="0" err="1"/>
              <a:t>executarSom</a:t>
            </a:r>
            <a:r>
              <a:rPr lang="pt-BR" dirty="0"/>
              <a:t>. </a:t>
            </a:r>
          </a:p>
          <a:p>
            <a:r>
              <a:rPr lang="pt-BR" dirty="0"/>
              <a:t>Esse método vai checar se a musica esta tocando com o método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isPlaying</a:t>
            </a:r>
            <a:r>
              <a:rPr lang="pt-BR" dirty="0"/>
              <a:t> e se estiver, pausa.</a:t>
            </a:r>
          </a:p>
          <a:p>
            <a:r>
              <a:rPr lang="pt-BR" dirty="0"/>
              <a:t>Temos que colocar esse método </a:t>
            </a:r>
            <a:r>
              <a:rPr lang="pt-BR" b="1" dirty="0" err="1"/>
              <a:t>pausarSom</a:t>
            </a:r>
            <a:r>
              <a:rPr lang="pt-BR" b="1" dirty="0"/>
              <a:t> </a:t>
            </a:r>
            <a:r>
              <a:rPr lang="pt-BR" dirty="0"/>
              <a:t>no botão pausar.</a:t>
            </a:r>
          </a:p>
        </p:txBody>
      </p:sp>
      <p:pic>
        <p:nvPicPr>
          <p:cNvPr id="4" name="Espaço Reservado para Conteúdo 3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CA767078-17A7-8748-F7CE-BA887AD09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49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E148F-3622-839B-707A-BC362A63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63B9D-141F-4EE9-440A-FA12591A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3A83EF-1C27-656D-ABB4-D42BEA658911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Rodando, já funciona o play e o pause.</a:t>
            </a:r>
          </a:p>
        </p:txBody>
      </p:sp>
      <p:pic>
        <p:nvPicPr>
          <p:cNvPr id="4" name="Espaço Reservado para Conteúdo 3" descr="Interface gráfica do usuário, Texto, Site&#10;&#10;O conteúdo gerado por IA pode estar incorreto.">
            <a:extLst>
              <a:ext uri="{FF2B5EF4-FFF2-40B4-BE49-F238E27FC236}">
                <a16:creationId xmlns:a16="http://schemas.microsoft.com/office/drawing/2014/main" id="{6D5BAF2E-9C2A-6268-7058-5FAA08284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D334-0BBF-1A80-0895-547B98C5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2CC60-EE10-55CD-AF2F-AF676A23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810E47-C7C7-4C6D-4815-0FFC3FD8640C}"/>
              </a:ext>
            </a:extLst>
          </p:cNvPr>
          <p:cNvSpPr txBox="1"/>
          <p:nvPr/>
        </p:nvSpPr>
        <p:spPr>
          <a:xfrm>
            <a:off x="8975399" y="1320799"/>
            <a:ext cx="2824715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método parar, diferente do pausar,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destrói o objeto</a:t>
            </a:r>
            <a:r>
              <a:rPr lang="pt-BR" dirty="0"/>
              <a:t> que contem a musica.</a:t>
            </a:r>
          </a:p>
          <a:p>
            <a:r>
              <a:rPr lang="pt-BR" dirty="0" err="1"/>
              <a:t>Entao</a:t>
            </a:r>
            <a:r>
              <a:rPr lang="pt-BR" dirty="0"/>
              <a:t> depois de clicar no botão stop, se clicarmos novamente em play, ele não vai executar, porque o objeto com a musica não existe mais.</a:t>
            </a:r>
          </a:p>
          <a:p>
            <a:r>
              <a:rPr lang="pt-BR" dirty="0" err="1"/>
              <a:t>Entao</a:t>
            </a:r>
            <a:r>
              <a:rPr lang="pt-BR" dirty="0"/>
              <a:t>, dentro do método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pararSom</a:t>
            </a:r>
            <a:r>
              <a:rPr lang="pt-BR" dirty="0"/>
              <a:t>, a gente tem que criar o objeto novamente, e podemos copiar a linha que criar o objeto com o nome da musica.</a:t>
            </a:r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DCE7C58F-193D-EB1E-20A1-FBC433F54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4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B678-3476-D8D1-8594-1BB5C4210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286E5-3915-C60F-5550-83753B6E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E439C4-2AEB-DE2F-CD31-5C3B3066279B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Colocar o método </a:t>
            </a:r>
            <a:r>
              <a:rPr lang="pt-BR" b="1" dirty="0" err="1"/>
              <a:t>pararSom</a:t>
            </a:r>
            <a:r>
              <a:rPr lang="pt-BR" b="1" dirty="0"/>
              <a:t> </a:t>
            </a:r>
            <a:r>
              <a:rPr lang="pt-BR" dirty="0"/>
              <a:t> no botão stop.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2F9675C-4B0C-F308-CBD0-EE48BC997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1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A3B0-CB9E-2893-FCFC-E02A180A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9E6D1-EA8C-84B4-A2B7-B925BB92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D376B-D899-F020-29A8-D1FCC71BCE51}"/>
              </a:ext>
            </a:extLst>
          </p:cNvPr>
          <p:cNvSpPr txBox="1"/>
          <p:nvPr/>
        </p:nvSpPr>
        <p:spPr>
          <a:xfrm>
            <a:off x="8975399" y="1320799"/>
            <a:ext cx="282471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Toda vez que formos usar imagens, elas tem que estar dentro da pasta </a:t>
            </a:r>
            <a:r>
              <a:rPr lang="pt-BR" dirty="0" err="1"/>
              <a:t>drawable</a:t>
            </a:r>
            <a:r>
              <a:rPr lang="pt-BR" dirty="0"/>
              <a:t>.</a:t>
            </a:r>
          </a:p>
          <a:p>
            <a:r>
              <a:rPr lang="pt-BR" dirty="0"/>
              <a:t>Podemos baixar e copiar as imagens para essa pasta ou usar a biblioteca de ícones</a:t>
            </a:r>
          </a:p>
          <a:p>
            <a:r>
              <a:rPr lang="pt-BR" dirty="0" err="1"/>
              <a:t>Botao</a:t>
            </a:r>
            <a:r>
              <a:rPr lang="pt-BR" dirty="0"/>
              <a:t> direito em </a:t>
            </a:r>
            <a:r>
              <a:rPr lang="pt-BR" dirty="0" err="1"/>
              <a:t>drawable</a:t>
            </a:r>
            <a:r>
              <a:rPr lang="pt-BR" dirty="0"/>
              <a:t> e em </a:t>
            </a:r>
            <a:r>
              <a:rPr lang="pt-BR" b="1" dirty="0"/>
              <a:t>new vector </a:t>
            </a:r>
            <a:r>
              <a:rPr lang="pt-BR" b="1" dirty="0" err="1"/>
              <a:t>asset</a:t>
            </a:r>
            <a:endParaRPr lang="pt-BR" b="1" dirty="0"/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6056175A-8A80-C784-A67E-895F3C953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7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969B3-FC3B-9F37-37AA-B2566760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4BABE-95F9-1D0E-3C71-7CFA082C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DDDB88-1916-C0A4-398A-6D2ACBBC18E7}"/>
              </a:ext>
            </a:extLst>
          </p:cNvPr>
          <p:cNvSpPr txBox="1"/>
          <p:nvPr/>
        </p:nvSpPr>
        <p:spPr>
          <a:xfrm>
            <a:off x="8975399" y="1320799"/>
            <a:ext cx="2824715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controlar o volume:</a:t>
            </a:r>
          </a:p>
          <a:p>
            <a:r>
              <a:rPr lang="pt-BR" dirty="0"/>
              <a:t>Como a </a:t>
            </a:r>
            <a:r>
              <a:rPr lang="pt-BR" b="1" dirty="0" err="1"/>
              <a:t>seekBar</a:t>
            </a:r>
            <a:r>
              <a:rPr lang="pt-BR" dirty="0"/>
              <a:t> não tem um evento de click, a gente vai clicar e arrastar pra ajustar o volume...</a:t>
            </a:r>
          </a:p>
          <a:p>
            <a:r>
              <a:rPr lang="pt-BR" dirty="0"/>
              <a:t>A primeira coisa que precisamos fazer é ligar esse elemento ao código, usando o método </a:t>
            </a:r>
            <a:r>
              <a:rPr lang="pt-BR" b="1" dirty="0" err="1"/>
              <a:t>findViewById</a:t>
            </a:r>
            <a:r>
              <a:rPr lang="pt-BR" b="1" dirty="0"/>
              <a:t>().</a:t>
            </a:r>
          </a:p>
          <a:p>
            <a:r>
              <a:rPr lang="pt-BR" dirty="0"/>
              <a:t>Primeiro, declare um objeto </a:t>
            </a:r>
            <a:r>
              <a:rPr lang="pt-BR" b="1" dirty="0" err="1"/>
              <a:t>SeekBar</a:t>
            </a:r>
            <a:r>
              <a:rPr lang="pt-BR" b="1" dirty="0"/>
              <a:t>, </a:t>
            </a:r>
            <a:r>
              <a:rPr lang="pt-BR" dirty="0"/>
              <a:t>chamado</a:t>
            </a:r>
            <a:r>
              <a:rPr lang="pt-BR" b="1" dirty="0"/>
              <a:t> </a:t>
            </a:r>
            <a:r>
              <a:rPr lang="pt-BR" b="1" dirty="0" err="1"/>
              <a:t>volumeBar</a:t>
            </a:r>
            <a:r>
              <a:rPr lang="pt-BR" b="1" dirty="0"/>
              <a:t>.</a:t>
            </a:r>
            <a:endParaRPr lang="pt-BR" dirty="0"/>
          </a:p>
        </p:txBody>
      </p:sp>
      <p:pic>
        <p:nvPicPr>
          <p:cNvPr id="7" name="Espaço Reservado para Conteúdo 6" descr="Texto&#10;&#10;O conteúdo gerado por IA pode estar incorreto.">
            <a:extLst>
              <a:ext uri="{FF2B5EF4-FFF2-40B4-BE49-F238E27FC236}">
                <a16:creationId xmlns:a16="http://schemas.microsoft.com/office/drawing/2014/main" id="{CBB251AE-ECBD-F150-9688-A621ECBE6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6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6E1B1-869F-B24E-EE66-3B8ADB390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453E-5C0C-0BD2-E717-79DF27C3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07D3BD-7230-6EEE-81D4-3A95F1E53BC2}"/>
              </a:ext>
            </a:extLst>
          </p:cNvPr>
          <p:cNvSpPr txBox="1"/>
          <p:nvPr/>
        </p:nvSpPr>
        <p:spPr>
          <a:xfrm>
            <a:off x="8975399" y="1320799"/>
            <a:ext cx="282471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Crie um método privado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atualizarVolume</a:t>
            </a:r>
            <a:r>
              <a:rPr lang="pt-BR" dirty="0"/>
              <a:t> e dentro dele ligue o elemento do layout com o código através do método </a:t>
            </a:r>
            <a:r>
              <a:rPr lang="pt-BR" b="1" dirty="0" err="1"/>
              <a:t>findViewById</a:t>
            </a:r>
            <a:r>
              <a:rPr lang="pt-BR" b="1" dirty="0"/>
              <a:t>()</a:t>
            </a:r>
            <a:endParaRPr lang="pt-BR" dirty="0"/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9657EDDB-9885-9269-887F-FE2507CF6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B930-9FBC-611F-71D5-F5A51ACA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8CF8C-8C25-4F5D-6075-21B02740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0ADDD2-DB5E-7751-349F-E7D0AAB894A4}"/>
              </a:ext>
            </a:extLst>
          </p:cNvPr>
          <p:cNvSpPr txBox="1"/>
          <p:nvPr/>
        </p:nvSpPr>
        <p:spPr>
          <a:xfrm>
            <a:off x="8975399" y="1320799"/>
            <a:ext cx="282471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Recupere as informações de volume do usuário. </a:t>
            </a:r>
          </a:p>
          <a:p>
            <a:r>
              <a:rPr lang="pt-BR" dirty="0"/>
              <a:t>Precisamos saber qual o volume máximo do usuário e qual o volume atual do usuário para colocar na nossa </a:t>
            </a:r>
            <a:r>
              <a:rPr lang="pt-BR" b="1" dirty="0" err="1"/>
              <a:t>seekBar</a:t>
            </a:r>
            <a:r>
              <a:rPr lang="pt-BR" dirty="0"/>
              <a:t>.</a:t>
            </a:r>
          </a:p>
          <a:p>
            <a:r>
              <a:rPr lang="pt-BR" dirty="0"/>
              <a:t>Para isso utilize a classe </a:t>
            </a:r>
            <a:r>
              <a:rPr lang="pt-BR" b="1" dirty="0" err="1"/>
              <a:t>AudioManager</a:t>
            </a:r>
            <a:endParaRPr lang="pt-BR" b="1" dirty="0"/>
          </a:p>
          <a:p>
            <a:r>
              <a:rPr lang="pt-BR" dirty="0"/>
              <a:t>Isso para que possamos controlar e mostrar o volume pela </a:t>
            </a:r>
            <a:r>
              <a:rPr lang="pt-BR" b="1" dirty="0" err="1"/>
              <a:t>seekBar</a:t>
            </a:r>
            <a:r>
              <a:rPr lang="pt-BR" dirty="0"/>
              <a:t>;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3F12C93E-5868-1D04-FCBC-3BEE775DD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113D6-0010-E946-D490-04D2715D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CCD10-E2F4-5E49-4BE9-0BC1EBFB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62F3390-7659-2757-0707-DD7E169213D7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Primeiro, declare uma classe </a:t>
            </a:r>
            <a:r>
              <a:rPr lang="pt-BR" b="1" dirty="0" err="1"/>
              <a:t>AudioManager</a:t>
            </a:r>
            <a:endParaRPr lang="pt-BR" dirty="0"/>
          </a:p>
        </p:txBody>
      </p:sp>
      <p:pic>
        <p:nvPicPr>
          <p:cNvPr id="7" name="Espaço Reservado para Conteúdo 6" descr="Texto&#10;&#10;O conteúdo gerado por IA pode estar incorreto.">
            <a:extLst>
              <a:ext uri="{FF2B5EF4-FFF2-40B4-BE49-F238E27FC236}">
                <a16:creationId xmlns:a16="http://schemas.microsoft.com/office/drawing/2014/main" id="{77103599-A557-E8A5-DD70-B94019455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12D-930D-3382-99F1-FA462B6B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1692-D36B-9AF1-3A16-EF262CCF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432238-DB17-A87D-B92F-4BDF3AA208F7}"/>
              </a:ext>
            </a:extLst>
          </p:cNvPr>
          <p:cNvSpPr txBox="1"/>
          <p:nvPr/>
        </p:nvSpPr>
        <p:spPr>
          <a:xfrm>
            <a:off x="8975399" y="1320799"/>
            <a:ext cx="282471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Acesse o método </a:t>
            </a:r>
            <a:r>
              <a:rPr lang="pt-BR" b="1" dirty="0" err="1"/>
              <a:t>getSystemService</a:t>
            </a:r>
            <a:r>
              <a:rPr lang="pt-BR" b="1" dirty="0"/>
              <a:t>() </a:t>
            </a:r>
            <a:r>
              <a:rPr lang="pt-BR" dirty="0"/>
              <a:t> esse método acessa todos os serviços do dispositivo, dentro dele o que controla o volume.</a:t>
            </a:r>
          </a:p>
          <a:p>
            <a:r>
              <a:rPr lang="pt-BR" dirty="0"/>
              <a:t>Passe para esse método o parâmetro </a:t>
            </a:r>
            <a:r>
              <a:rPr lang="pt-BR" b="1" dirty="0" err="1"/>
              <a:t>Context.Audio_Service</a:t>
            </a:r>
            <a:endParaRPr lang="pt-BR" b="1" dirty="0"/>
          </a:p>
          <a:p>
            <a:r>
              <a:rPr lang="pt-BR" b="1" dirty="0"/>
              <a:t> </a:t>
            </a:r>
            <a:r>
              <a:rPr lang="pt-BR" dirty="0"/>
              <a:t>Vai dar um erro que já vamos consertar</a:t>
            </a:r>
          </a:p>
        </p:txBody>
      </p:sp>
      <p:pic>
        <p:nvPicPr>
          <p:cNvPr id="7" name="Espaço Reservado para Conteúdo 6" descr="Texto&#10;&#10;O conteúdo gerado por IA pode estar incorreto.">
            <a:extLst>
              <a:ext uri="{FF2B5EF4-FFF2-40B4-BE49-F238E27FC236}">
                <a16:creationId xmlns:a16="http://schemas.microsoft.com/office/drawing/2014/main" id="{B1D7880F-993F-08FE-1F02-611841000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2A6C1E-02AB-6EB2-DE27-FBB5E361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98" y="4460119"/>
            <a:ext cx="4906060" cy="1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0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ACA0-8001-E589-ADDB-ABE14855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9898F-EC06-36AA-958C-405EA1FE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732A63-2BAB-D1DC-DEC6-60F6A58BB4A7}"/>
              </a:ext>
            </a:extLst>
          </p:cNvPr>
          <p:cNvSpPr txBox="1"/>
          <p:nvPr/>
        </p:nvSpPr>
        <p:spPr>
          <a:xfrm>
            <a:off x="8975399" y="1320799"/>
            <a:ext cx="28247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Ele vai pedir para fazer um casting (uma conversão) para o tipo </a:t>
            </a:r>
            <a:r>
              <a:rPr lang="pt-BR" b="1" dirty="0" err="1"/>
              <a:t>AudioManager</a:t>
            </a:r>
            <a:r>
              <a:rPr lang="pt-BR" b="1" dirty="0"/>
              <a:t>.</a:t>
            </a:r>
            <a:endParaRPr lang="pt-BR" dirty="0"/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39EAF5CC-B680-13B3-A3F3-C5550592F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01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FD6B6-727A-AE91-E343-7FE7C1EE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71714-6DEB-B2D2-92EB-84406E42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5AB43D-2B0F-3FDB-2C3A-54005D663DD9}"/>
              </a:ext>
            </a:extLst>
          </p:cNvPr>
          <p:cNvSpPr txBox="1"/>
          <p:nvPr/>
        </p:nvSpPr>
        <p:spPr>
          <a:xfrm>
            <a:off x="8975399" y="1320799"/>
            <a:ext cx="2824715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Feito isso o objeto já esta configurado.</a:t>
            </a:r>
          </a:p>
          <a:p>
            <a:r>
              <a:rPr lang="pt-BR" dirty="0"/>
              <a:t>Esse objeto permite saber qual o volume </a:t>
            </a:r>
            <a:r>
              <a:rPr lang="pt-BR" dirty="0" err="1"/>
              <a:t>maximo</a:t>
            </a:r>
            <a:r>
              <a:rPr lang="pt-BR" dirty="0"/>
              <a:t> </a:t>
            </a:r>
            <a:r>
              <a:rPr lang="pt-BR" dirty="0" err="1"/>
              <a:t>equal</a:t>
            </a:r>
            <a:r>
              <a:rPr lang="pt-BR" dirty="0"/>
              <a:t> o volume atual.</a:t>
            </a:r>
          </a:p>
          <a:p>
            <a:r>
              <a:rPr lang="pt-BR" dirty="0"/>
              <a:t>O método </a:t>
            </a:r>
            <a:r>
              <a:rPr lang="pt-BR" b="1" dirty="0" err="1"/>
              <a:t>getMaxVolume</a:t>
            </a:r>
            <a:r>
              <a:rPr lang="pt-BR" b="1" dirty="0"/>
              <a:t> </a:t>
            </a:r>
            <a:r>
              <a:rPr lang="pt-BR" dirty="0"/>
              <a:t> consegue pegar o volume máximo </a:t>
            </a:r>
            <a:r>
              <a:rPr lang="pt-BR" b="1" dirty="0"/>
              <a:t>de vários serviços</a:t>
            </a:r>
            <a:r>
              <a:rPr lang="pt-BR" dirty="0"/>
              <a:t>, como alarme, sons do sistema, tons,  então vamos pedir para pegar o STREAM_MUSIC que eh o volume máximo </a:t>
            </a:r>
            <a:r>
              <a:rPr lang="pt-BR" b="1" dirty="0"/>
              <a:t>da musica</a:t>
            </a:r>
            <a:r>
              <a:rPr lang="pt-BR" dirty="0"/>
              <a:t>.</a:t>
            </a:r>
          </a:p>
          <a:p>
            <a:r>
              <a:rPr lang="pt-BR" b="1" dirty="0" err="1"/>
              <a:t>getVolume</a:t>
            </a:r>
            <a:r>
              <a:rPr lang="pt-BR" b="1" dirty="0"/>
              <a:t> </a:t>
            </a:r>
            <a:r>
              <a:rPr lang="pt-BR" dirty="0"/>
              <a:t>pega o volume atual.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666CE349-BAF0-3B8F-858B-D61DE52BB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87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FC19-5A30-7121-4882-C7B3CCBAE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FE3C3-06D7-9BBE-6DFD-4646091E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F64232-70FF-995C-254A-F78D57F3E20A}"/>
              </a:ext>
            </a:extLst>
          </p:cNvPr>
          <p:cNvSpPr txBox="1"/>
          <p:nvPr/>
        </p:nvSpPr>
        <p:spPr>
          <a:xfrm>
            <a:off x="8975399" y="1320799"/>
            <a:ext cx="282471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Configure 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volumeBar</a:t>
            </a:r>
            <a:r>
              <a:rPr lang="pt-BR" dirty="0"/>
              <a:t> para o </a:t>
            </a:r>
            <a:r>
              <a:rPr lang="pt-BR" dirty="0" err="1"/>
              <a:t>maxVolume</a:t>
            </a:r>
            <a:r>
              <a:rPr lang="pt-BR" dirty="0"/>
              <a:t> e volume criados.</a:t>
            </a:r>
          </a:p>
          <a:p>
            <a:r>
              <a:rPr lang="pt-BR" dirty="0"/>
              <a:t>Com isso o volume já estará configurado.</a:t>
            </a:r>
          </a:p>
          <a:p>
            <a:r>
              <a:rPr lang="pt-BR" dirty="0" err="1"/>
              <a:t>So</a:t>
            </a:r>
            <a:r>
              <a:rPr lang="pt-BR" dirty="0"/>
              <a:t> falta permitir que o usuário </a:t>
            </a:r>
            <a:r>
              <a:rPr lang="pt-BR" b="1" dirty="0"/>
              <a:t>consiga arrastar a </a:t>
            </a:r>
            <a:r>
              <a:rPr lang="pt-BR" b="1" dirty="0" err="1"/>
              <a:t>seekBar</a:t>
            </a:r>
            <a:r>
              <a:rPr lang="pt-BR" b="1" dirty="0"/>
              <a:t> para controlar o volume.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CFE85B6F-2FFE-2282-33E4-DBA96EFC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5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ADD0-B4E9-8508-065D-DA92818A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19967-A543-525C-EE9A-420DD7B1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E72A21-96CB-8D46-068B-539E5B7C34C0}"/>
              </a:ext>
            </a:extLst>
          </p:cNvPr>
          <p:cNvSpPr txBox="1"/>
          <p:nvPr/>
        </p:nvSpPr>
        <p:spPr>
          <a:xfrm>
            <a:off x="8975399" y="1320799"/>
            <a:ext cx="282471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isso use o método </a:t>
            </a:r>
            <a:r>
              <a:rPr lang="pt-BR" b="1" dirty="0" err="1"/>
              <a:t>setOnSeekBarChangeListener</a:t>
            </a:r>
            <a:r>
              <a:rPr lang="pt-BR" b="1" dirty="0"/>
              <a:t>()</a:t>
            </a:r>
          </a:p>
          <a:p>
            <a:r>
              <a:rPr lang="pt-BR" dirty="0"/>
              <a:t>Isso vai controlar cada vez que você arrastar a </a:t>
            </a:r>
            <a:r>
              <a:rPr lang="pt-BR" dirty="0" err="1"/>
              <a:t>seekBar</a:t>
            </a:r>
            <a:r>
              <a:rPr lang="pt-BR" dirty="0"/>
              <a:t>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C229009F-B6A8-586B-A581-EC5689C3C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3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7DCE-3C29-462D-9B40-F16C20BF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AC78D-6CDC-CD10-2EFB-02446A7C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3B085E-6989-8D3C-A6A0-11E1D0CBA6DB}"/>
              </a:ext>
            </a:extLst>
          </p:cNvPr>
          <p:cNvSpPr txBox="1"/>
          <p:nvPr/>
        </p:nvSpPr>
        <p:spPr>
          <a:xfrm>
            <a:off x="8975399" y="1320799"/>
            <a:ext cx="282471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Essa linha o Android faz automaticamente.</a:t>
            </a:r>
          </a:p>
          <a:p>
            <a:r>
              <a:rPr lang="pt-BR" dirty="0"/>
              <a:t>Ela checa continuamente quando arrastamos a barra da </a:t>
            </a:r>
            <a:r>
              <a:rPr lang="pt-BR" b="1" dirty="0" err="1"/>
              <a:t>seekBar</a:t>
            </a:r>
            <a:r>
              <a:rPr lang="pt-BR" dirty="0"/>
              <a:t>.</a:t>
            </a:r>
          </a:p>
          <a:p>
            <a:r>
              <a:rPr lang="pt-BR" dirty="0"/>
              <a:t>E esse método precisa que implementemos os métodos que ele necessita. 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F62302E1-23DD-15EF-DD56-585AE6EA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D220-1751-4276-3541-E650D075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492B8-72B4-FA7B-62AB-A249C9CF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47D0E2-3364-E7A0-087D-BC12562EA609}"/>
              </a:ext>
            </a:extLst>
          </p:cNvPr>
          <p:cNvSpPr txBox="1"/>
          <p:nvPr/>
        </p:nvSpPr>
        <p:spPr>
          <a:xfrm>
            <a:off x="8975399" y="1320799"/>
            <a:ext cx="2824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Escolher o </a:t>
            </a:r>
            <a:r>
              <a:rPr lang="pt-BR" dirty="0" err="1"/>
              <a:t>icone</a:t>
            </a:r>
            <a:endParaRPr lang="pt-BR" dirty="0"/>
          </a:p>
        </p:txBody>
      </p:sp>
      <p:pic>
        <p:nvPicPr>
          <p:cNvPr id="4" name="Espaço Reservado para Conteúdo 3" descr="Tela de computador com ícones&#10;&#10;O conteúdo gerado por IA pode estar incorreto.">
            <a:extLst>
              <a:ext uri="{FF2B5EF4-FFF2-40B4-BE49-F238E27FC236}">
                <a16:creationId xmlns:a16="http://schemas.microsoft.com/office/drawing/2014/main" id="{20709926-B6D8-AFBF-5ECE-C4B96D16C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2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92CB-682A-7D83-0F19-2DAE49817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A4924-B0AA-B1E7-760B-0A4F36D6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6CA52-3896-D2C9-86C4-945A92BC6805}"/>
              </a:ext>
            </a:extLst>
          </p:cNvPr>
          <p:cNvSpPr txBox="1"/>
          <p:nvPr/>
        </p:nvSpPr>
        <p:spPr>
          <a:xfrm>
            <a:off x="8975399" y="1320799"/>
            <a:ext cx="282471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Clique na lâmpada vermelha e escolha implementar </a:t>
            </a:r>
            <a:r>
              <a:rPr lang="pt-BR" dirty="0" err="1"/>
              <a:t>metodos</a:t>
            </a:r>
            <a:endParaRPr lang="pt-BR" dirty="0"/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BA0F93E-3FE9-2F70-10C6-2578EAF0C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EF9D5-6B70-DE3C-4964-F4266901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1ED5-A41C-E0FE-B764-60AA9453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6BCD71-E54F-136F-7FDD-0CD36F79C2C4}"/>
              </a:ext>
            </a:extLst>
          </p:cNvPr>
          <p:cNvSpPr txBox="1"/>
          <p:nvPr/>
        </p:nvSpPr>
        <p:spPr>
          <a:xfrm>
            <a:off x="8975399" y="1320799"/>
            <a:ext cx="282471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Ele precisa desses métodos mesmo que a gente não vá utilizar todos. </a:t>
            </a:r>
          </a:p>
          <a:p>
            <a:r>
              <a:rPr lang="pt-BR" dirty="0"/>
              <a:t>Aqui vamos utilizar apenas o </a:t>
            </a:r>
            <a:r>
              <a:rPr lang="pt-BR" dirty="0" err="1"/>
              <a:t>ChangeListener</a:t>
            </a:r>
            <a:r>
              <a:rPr lang="pt-BR" dirty="0"/>
              <a:t>, ou seja o método que eh chamado ao modificarmos a posição do </a:t>
            </a:r>
            <a:r>
              <a:rPr lang="pt-BR" dirty="0" err="1"/>
              <a:t>seekBar</a:t>
            </a:r>
            <a:endParaRPr lang="pt-BR" dirty="0"/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9BFEBD91-D1F7-180A-0179-B54004810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8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A8D97-CECC-0EEE-C654-A07AC3B8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55DAF-5174-3E7E-BB63-C055669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C0248F-BDAA-2C70-CAA8-E17353F61865}"/>
              </a:ext>
            </a:extLst>
          </p:cNvPr>
          <p:cNvSpPr txBox="1"/>
          <p:nvPr/>
        </p:nvSpPr>
        <p:spPr>
          <a:xfrm>
            <a:off x="8975399" y="1320799"/>
            <a:ext cx="28247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Vai ficar assim.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800D9B6-D4F0-6D05-B553-0CD0C195C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9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7B0C8-2B6D-88CC-6BE2-D66B3475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2D894-67B2-B8E6-497D-DF80A25D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DADCA4-7594-3EA4-3E0D-F5A5402C961A}"/>
              </a:ext>
            </a:extLst>
          </p:cNvPr>
          <p:cNvSpPr txBox="1"/>
          <p:nvPr/>
        </p:nvSpPr>
        <p:spPr>
          <a:xfrm>
            <a:off x="8975399" y="1320799"/>
            <a:ext cx="282471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método </a:t>
            </a:r>
            <a:r>
              <a:rPr lang="pt-BR" b="1" dirty="0" err="1"/>
              <a:t>onProgressChanged</a:t>
            </a:r>
            <a:r>
              <a:rPr lang="pt-BR" b="1" dirty="0"/>
              <a:t>() </a:t>
            </a:r>
            <a:r>
              <a:rPr lang="pt-BR" dirty="0"/>
              <a:t>é disparado ao se arrastar a barra. </a:t>
            </a:r>
            <a:r>
              <a:rPr lang="pt-BR" dirty="0" err="1"/>
              <a:t>Entao</a:t>
            </a:r>
            <a:r>
              <a:rPr lang="pt-BR" dirty="0"/>
              <a:t> dentro dele,  coloque essa linha.</a:t>
            </a:r>
          </a:p>
          <a:p>
            <a:r>
              <a:rPr lang="pt-BR" dirty="0"/>
              <a:t>Ela vai acessar o volume e alterar quando necessário.</a:t>
            </a:r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5A3CC62F-AC5C-3949-186D-1B69811B0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89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0EBAB-2F2D-7A83-8D9D-F3AAB0B4C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52F68-7EDF-BF5E-02FB-078E15DC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F0D4E2-5A59-0D00-D5B1-7DA04A0D40CF}"/>
              </a:ext>
            </a:extLst>
          </p:cNvPr>
          <p:cNvSpPr txBox="1"/>
          <p:nvPr/>
        </p:nvSpPr>
        <p:spPr>
          <a:xfrm>
            <a:off x="8679289" y="889843"/>
            <a:ext cx="333854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classe que gerencia o volume é a </a:t>
            </a:r>
            <a:r>
              <a:rPr lang="pt-BR" b="1" dirty="0" err="1"/>
              <a:t>AudioManager</a:t>
            </a:r>
            <a:r>
              <a:rPr lang="pt-BR" b="1" dirty="0"/>
              <a:t>.</a:t>
            </a:r>
          </a:p>
          <a:p>
            <a:r>
              <a:rPr lang="pt-BR" dirty="0"/>
              <a:t>Para usá-la, declare a classe e use o método </a:t>
            </a:r>
            <a:r>
              <a:rPr lang="pt-BR" b="1" dirty="0" err="1"/>
              <a:t>getSystemService</a:t>
            </a:r>
            <a:r>
              <a:rPr lang="pt-BR" b="1" dirty="0"/>
              <a:t>(</a:t>
            </a:r>
            <a:r>
              <a:rPr lang="pt-BR" b="1" dirty="0" err="1"/>
              <a:t>Context.</a:t>
            </a:r>
            <a:r>
              <a:rPr lang="pt-BR" b="1" i="1" dirty="0" err="1"/>
              <a:t>AUDIO_SERVICE</a:t>
            </a:r>
            <a:r>
              <a:rPr lang="pt-BR" b="1" dirty="0"/>
              <a:t>) </a:t>
            </a:r>
          </a:p>
          <a:p>
            <a:r>
              <a:rPr lang="pt-BR" dirty="0"/>
              <a:t>Esse método consegue acessar vários sons do dispositivo. </a:t>
            </a:r>
          </a:p>
          <a:p>
            <a:r>
              <a:rPr lang="pt-BR" b="1" dirty="0" err="1"/>
              <a:t>getStreamMaxVolume</a:t>
            </a:r>
            <a:r>
              <a:rPr lang="pt-BR" b="1" dirty="0"/>
              <a:t> </a:t>
            </a:r>
            <a:r>
              <a:rPr lang="pt-BR" dirty="0"/>
              <a:t>pega o volume máximo do dispositivo.</a:t>
            </a:r>
          </a:p>
          <a:p>
            <a:r>
              <a:rPr lang="pt-BR" b="1" dirty="0" err="1"/>
              <a:t>getStreamVolume</a:t>
            </a:r>
            <a:r>
              <a:rPr lang="pt-BR" b="1" dirty="0"/>
              <a:t> </a:t>
            </a:r>
            <a:r>
              <a:rPr lang="pt-BR" dirty="0"/>
              <a:t>pega o volume atual.</a:t>
            </a:r>
          </a:p>
          <a:p>
            <a:endParaRPr lang="pt-BR" b="1" dirty="0"/>
          </a:p>
          <a:p>
            <a:r>
              <a:rPr lang="pt-BR" b="1" dirty="0" err="1"/>
              <a:t>setOnSeekBarChangeListener</a:t>
            </a:r>
            <a:r>
              <a:rPr lang="pt-BR" b="1" dirty="0"/>
              <a:t> </a:t>
            </a:r>
            <a:r>
              <a:rPr lang="pt-BR" dirty="0"/>
              <a:t>captura ao arrastarmos o </a:t>
            </a:r>
            <a:r>
              <a:rPr lang="pt-BR" dirty="0" err="1"/>
              <a:t>seekBar</a:t>
            </a:r>
            <a:r>
              <a:rPr lang="pt-BR" dirty="0"/>
              <a:t>.</a:t>
            </a:r>
          </a:p>
          <a:p>
            <a:r>
              <a:rPr lang="pt-BR" b="1" dirty="0" err="1"/>
              <a:t>setStreamVolume</a:t>
            </a:r>
            <a:r>
              <a:rPr lang="pt-BR" b="1" dirty="0"/>
              <a:t> </a:t>
            </a:r>
            <a:r>
              <a:rPr lang="pt-BR" dirty="0"/>
              <a:t>aumenta ou diminui o volume pela </a:t>
            </a:r>
            <a:r>
              <a:rPr lang="pt-BR" dirty="0" err="1"/>
              <a:t>seekBar</a:t>
            </a:r>
            <a:endParaRPr lang="pt-BR" dirty="0"/>
          </a:p>
        </p:txBody>
      </p:sp>
      <p:pic>
        <p:nvPicPr>
          <p:cNvPr id="4" name="Espaço Reservado para Conteúdo 3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C160B88E-AC3C-3A73-60A9-C954D1E53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253331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678B8-BFFC-A566-6D14-4AD981E94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2C38-CD0C-798F-0A13-DEFB4FD5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ED48E4-B210-CFBB-1ED7-50C41117D990}"/>
              </a:ext>
            </a:extLst>
          </p:cNvPr>
          <p:cNvSpPr txBox="1"/>
          <p:nvPr/>
        </p:nvSpPr>
        <p:spPr>
          <a:xfrm>
            <a:off x="8215087" y="1320799"/>
            <a:ext cx="3585028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Ciclo de vida das </a:t>
            </a:r>
            <a:r>
              <a:rPr lang="pt-BR" b="1" dirty="0" err="1"/>
              <a:t>Activities</a:t>
            </a:r>
            <a:r>
              <a:rPr lang="pt-BR" b="1" dirty="0"/>
              <a:t>:</a:t>
            </a:r>
          </a:p>
          <a:p>
            <a:r>
              <a:rPr lang="pt-BR" dirty="0"/>
              <a:t>É importante sabermos usar pois podemos querer executar alguma coisa nos diferentes ciclos das </a:t>
            </a:r>
            <a:r>
              <a:rPr lang="pt-BR" dirty="0" err="1"/>
              <a:t>activities</a:t>
            </a:r>
            <a:r>
              <a:rPr lang="pt-BR" dirty="0"/>
              <a:t>.</a:t>
            </a:r>
          </a:p>
          <a:p>
            <a:r>
              <a:rPr lang="pt-BR" dirty="0"/>
              <a:t>Por exemplo, no nosso aplicativo de musica, ao sairmos do aplicativo sem clicar no stop, a musica continua executando.</a:t>
            </a:r>
          </a:p>
          <a:p>
            <a:r>
              <a:rPr lang="pt-BR" dirty="0"/>
              <a:t>Mesmo ele estando em segundo plano, a musica continua.</a:t>
            </a:r>
          </a:p>
          <a:p>
            <a:r>
              <a:rPr lang="pt-BR" dirty="0"/>
              <a:t>Podemos querer que a musica pause ao colocar em segundo plano ou sair não eh?</a:t>
            </a:r>
          </a:p>
          <a:p>
            <a:r>
              <a:rPr lang="pt-BR" dirty="0"/>
              <a:t>Para isso precisamos entender o ciclo de vida das </a:t>
            </a:r>
            <a:r>
              <a:rPr lang="pt-BR" dirty="0" err="1"/>
              <a:t>activities</a:t>
            </a:r>
            <a:endParaRPr lang="pt-BR" dirty="0"/>
          </a:p>
        </p:txBody>
      </p:sp>
      <p:pic>
        <p:nvPicPr>
          <p:cNvPr id="4" name="Espaço Reservado para Conteúdo 3" descr="Gato em cima de computador&#10;&#10;O conteúdo gerado por IA pode estar incorreto.">
            <a:extLst>
              <a:ext uri="{FF2B5EF4-FFF2-40B4-BE49-F238E27FC236}">
                <a16:creationId xmlns:a16="http://schemas.microsoft.com/office/drawing/2014/main" id="{E4E387FB-E8A8-0475-4451-13B8E49EC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779" y="475191"/>
            <a:ext cx="2693962" cy="6017684"/>
          </a:xfrm>
          <a:prstGeom prst="rect">
            <a:avLst/>
          </a:prstGeom>
        </p:spPr>
      </p:pic>
      <p:pic>
        <p:nvPicPr>
          <p:cNvPr id="7" name="Imagem 6" descr="Gato em cima de computador&#10;&#10;O conteúdo gerado por IA pode estar incorreto.">
            <a:extLst>
              <a:ext uri="{FF2B5EF4-FFF2-40B4-BE49-F238E27FC236}">
                <a16:creationId xmlns:a16="http://schemas.microsoft.com/office/drawing/2014/main" id="{4DF1153D-D444-781B-8DF5-D003F5E9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27" y="475191"/>
            <a:ext cx="2661837" cy="60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6087E-0829-0AC9-2EBD-B8FCE777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C9B40-7DBB-70BD-9B69-F07A6D72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83E6B1-C0C1-9832-FEBB-7AE2CFC7CEC3}"/>
              </a:ext>
            </a:extLst>
          </p:cNvPr>
          <p:cNvSpPr txBox="1"/>
          <p:nvPr/>
        </p:nvSpPr>
        <p:spPr>
          <a:xfrm>
            <a:off x="8975399" y="1320799"/>
            <a:ext cx="282471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tiramos o foco do app, o método </a:t>
            </a:r>
            <a:r>
              <a:rPr lang="pt-BR" dirty="0" err="1"/>
              <a:t>onStop</a:t>
            </a:r>
            <a:r>
              <a:rPr lang="pt-BR" dirty="0"/>
              <a:t> roda. </a:t>
            </a:r>
            <a:r>
              <a:rPr lang="pt-BR" dirty="0" err="1"/>
              <a:t>Entao</a:t>
            </a:r>
            <a:r>
              <a:rPr lang="pt-BR" dirty="0"/>
              <a:t> vamos colocar aqui o código para pausar a musica caso queiramos que ela pause ao sair do app.</a:t>
            </a:r>
          </a:p>
          <a:p>
            <a:r>
              <a:rPr lang="pt-BR" dirty="0"/>
              <a:t>Ao voltar basta clicar em play novamente que ele retorna a execução do ponto onde parou.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59F66D8-80BF-D45C-09BC-59D07A749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4852-5C1E-6E9D-8B47-06D7636A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A33F8-CC42-8D36-6DD3-24A00DF5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54CB10-FE04-8210-9252-F735F290466F}"/>
              </a:ext>
            </a:extLst>
          </p:cNvPr>
          <p:cNvSpPr txBox="1"/>
          <p:nvPr/>
        </p:nvSpPr>
        <p:spPr>
          <a:xfrm>
            <a:off x="8975399" y="1320799"/>
            <a:ext cx="282471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Podemos também ao fechar o aplicativo, liberar os recursos do sistema, parando a musica, limpando a memoria de recursos e destruindo o objeto </a:t>
            </a:r>
            <a:r>
              <a:rPr lang="pt-BR" dirty="0" err="1"/>
              <a:t>mediaPlayer</a:t>
            </a:r>
            <a:endParaRPr lang="pt-BR" dirty="0"/>
          </a:p>
        </p:txBody>
      </p:sp>
      <p:pic>
        <p:nvPicPr>
          <p:cNvPr id="4" name="Espaço Reservado para Conteúdo 3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5EC6F8E5-BA08-46A7-F740-2FA105BA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1137A-BC41-E68C-EBB8-9FA985EA5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DA421-485F-DA07-4EF9-7F6E5CA7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AF297E-0610-5B97-DCA6-228DEC69A211}"/>
              </a:ext>
            </a:extLst>
          </p:cNvPr>
          <p:cNvSpPr txBox="1"/>
          <p:nvPr/>
        </p:nvSpPr>
        <p:spPr>
          <a:xfrm>
            <a:off x="8975399" y="1320799"/>
            <a:ext cx="282471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Caso queríamos que ao abrir o app já comece tocando a musica, sem precisar clicar no play,  podemos criar o objeto </a:t>
            </a:r>
            <a:r>
              <a:rPr lang="pt-BR" dirty="0" err="1"/>
              <a:t>mediaPlayer</a:t>
            </a:r>
            <a:r>
              <a:rPr lang="pt-BR" dirty="0"/>
              <a:t> dentro do método </a:t>
            </a:r>
            <a:r>
              <a:rPr lang="pt-BR" dirty="0" err="1"/>
              <a:t>onStart</a:t>
            </a:r>
            <a:r>
              <a:rPr lang="pt-BR" dirty="0"/>
              <a:t>, 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2673B0F-BF99-94DC-6987-E55A02077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381C-55A0-074C-15AA-35B8B5AB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7821B-428B-6E8E-1B19-ADC82C14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3A3AA8-AAE2-9EAF-2696-4BD4513ED061}"/>
              </a:ext>
            </a:extLst>
          </p:cNvPr>
          <p:cNvSpPr txBox="1"/>
          <p:nvPr/>
        </p:nvSpPr>
        <p:spPr>
          <a:xfrm>
            <a:off x="8975399" y="1320799"/>
            <a:ext cx="282471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Digitando no google: classe </a:t>
            </a:r>
            <a:r>
              <a:rPr lang="pt-BR" dirty="0" err="1"/>
              <a:t>AudioManager</a:t>
            </a:r>
            <a:r>
              <a:rPr lang="pt-BR" dirty="0"/>
              <a:t> e indo para a documentação do </a:t>
            </a:r>
            <a:r>
              <a:rPr lang="pt-BR" dirty="0" err="1"/>
              <a:t>developer.android</a:t>
            </a:r>
            <a:r>
              <a:rPr lang="pt-BR" dirty="0"/>
              <a:t>, temos uma explicação de como funciona essa classe.</a:t>
            </a:r>
          </a:p>
          <a:p>
            <a:endParaRPr lang="pt-BR" dirty="0"/>
          </a:p>
        </p:txBody>
      </p:sp>
      <p:pic>
        <p:nvPicPr>
          <p:cNvPr id="4" name="Espaço Reservado para Conteúdo 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BD5472A6-A256-D2D4-105A-2DDB2BFC6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ECE09-2672-B023-0590-8DFC8CCA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A8620-5BEE-B3AD-55A9-C0C8651C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FB7B12-33BB-94AE-C3EC-9236923EFD91}"/>
              </a:ext>
            </a:extLst>
          </p:cNvPr>
          <p:cNvSpPr txBox="1"/>
          <p:nvPr/>
        </p:nvSpPr>
        <p:spPr>
          <a:xfrm>
            <a:off x="8975399" y="1320799"/>
            <a:ext cx="28247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Podemos mudar o nome, a cor e o tamanho do </a:t>
            </a:r>
            <a:r>
              <a:rPr lang="pt-BR" dirty="0" err="1"/>
              <a:t>icone</a:t>
            </a:r>
            <a:r>
              <a:rPr lang="pt-BR" dirty="0"/>
              <a:t>.</a:t>
            </a:r>
          </a:p>
          <a:p>
            <a:r>
              <a:rPr lang="pt-BR" dirty="0"/>
              <a:t>O nome tem que ser em letras minúsculas sem espaço e acentos.</a:t>
            </a:r>
          </a:p>
        </p:txBody>
      </p:sp>
      <p:pic>
        <p:nvPicPr>
          <p:cNvPr id="4" name="Espaço Reservado para Conteúdo 3" descr="Tela de computador com ícones coloridos&#10;&#10;O conteúdo gerado por IA pode estar incorreto.">
            <a:extLst>
              <a:ext uri="{FF2B5EF4-FFF2-40B4-BE49-F238E27FC236}">
                <a16:creationId xmlns:a16="http://schemas.microsoft.com/office/drawing/2014/main" id="{B3F8887E-2A88-2E0F-FDCE-1CD111D9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0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8E1C0-4A2E-AB59-F074-5551F006E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2B849-1122-FBBD-13B4-53A7A22E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A78A26-7546-5B82-9BF3-A137348BED37}"/>
              </a:ext>
            </a:extLst>
          </p:cNvPr>
          <p:cNvSpPr txBox="1"/>
          <p:nvPr/>
        </p:nvSpPr>
        <p:spPr>
          <a:xfrm>
            <a:off x="8975399" y="1320799"/>
            <a:ext cx="2824715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Temos a FLAG_SHOW_UI que ao arrastar a barra de volume, vai também mostrar a barra de volume do celular.</a:t>
            </a:r>
          </a:p>
          <a:p>
            <a:r>
              <a:rPr lang="pt-BR" dirty="0"/>
              <a:t>FLAG_VIBRATE liga a vibração ao arrastar também.</a:t>
            </a:r>
          </a:p>
          <a:p>
            <a:r>
              <a:rPr lang="pt-BR" dirty="0"/>
              <a:t>E tem toda uma explicação dessa classe que vale a pena estudar com calma.</a:t>
            </a:r>
          </a:p>
        </p:txBody>
      </p:sp>
      <p:pic>
        <p:nvPicPr>
          <p:cNvPr id="4" name="Espaço Reservado para Conteúdo 3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802A5928-3E1B-F4DE-DE8C-81587BB0C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86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EF8A2-B497-BB61-1B14-EF85E39CE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A9130-3857-785A-BD5A-5ED25F76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A8A38F-044E-B27C-9483-243C519B14C2}"/>
              </a:ext>
            </a:extLst>
          </p:cNvPr>
          <p:cNvSpPr txBox="1"/>
          <p:nvPr/>
        </p:nvSpPr>
        <p:spPr>
          <a:xfrm>
            <a:off x="8975399" y="1320799"/>
            <a:ext cx="2824715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testar, mude a linha que controla o volume mudando de flag 0  para </a:t>
            </a:r>
            <a:r>
              <a:rPr lang="pt-BR" sz="1400" b="1" dirty="0" err="1"/>
              <a:t>AudioManager.FLAG_SHOW_UI</a:t>
            </a:r>
            <a:endParaRPr lang="pt-BR" sz="1400" dirty="0"/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27EA7644-FE11-7724-DB1D-B4A7BC0C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4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4CA4-86A4-A4D5-9E23-40F22F463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F986F-34AA-D8CF-D35E-D628209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014636E-AC43-BB39-E0AD-129F62F2573F}"/>
              </a:ext>
            </a:extLst>
          </p:cNvPr>
          <p:cNvSpPr txBox="1"/>
          <p:nvPr/>
        </p:nvSpPr>
        <p:spPr>
          <a:xfrm>
            <a:off x="8975399" y="1320799"/>
            <a:ext cx="282471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Vejam agora o botão de volume do celular também.</a:t>
            </a:r>
          </a:p>
          <a:p>
            <a:r>
              <a:rPr lang="pt-BR" dirty="0"/>
              <a:t>A gente tem controle sobre todos os recursos do dispositivo.</a:t>
            </a:r>
          </a:p>
        </p:txBody>
      </p:sp>
      <p:pic>
        <p:nvPicPr>
          <p:cNvPr id="4" name="Espaço Reservado para Conteúdo 3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14E2939B-D7C6-BD51-301A-5DBDB6E09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B024-2A8A-7771-238E-DC2DC6E17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04A0D-FBAD-E3F9-B41F-1C6B38D5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903571-505E-F7AB-2636-7D0A88B38270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Mudei o tamanho a cor e o nome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F37B22E-1FAD-1EAE-EF7B-42AD1786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96" y="1253331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5BF5-ED31-5FC6-9997-A55192F2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B992B-8FE2-C8A4-20B5-6F1435D1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4A31014-CB35-0094-06CA-45F90F0B5EC7}"/>
              </a:ext>
            </a:extLst>
          </p:cNvPr>
          <p:cNvSpPr txBox="1"/>
          <p:nvPr/>
        </p:nvSpPr>
        <p:spPr>
          <a:xfrm>
            <a:off x="8975399" y="1320799"/>
            <a:ext cx="282471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icone</a:t>
            </a:r>
            <a:r>
              <a:rPr lang="pt-BR" dirty="0"/>
              <a:t> vai automaticamente para a pasta </a:t>
            </a:r>
            <a:r>
              <a:rPr lang="pt-BR" dirty="0" err="1"/>
              <a:t>drawable</a:t>
            </a:r>
            <a:r>
              <a:rPr lang="pt-BR" dirty="0"/>
              <a:t>.</a:t>
            </a:r>
          </a:p>
          <a:p>
            <a:r>
              <a:rPr lang="pt-BR" dirty="0"/>
              <a:t>Se usar suas imagens basta copiar para essa pasta com </a:t>
            </a:r>
            <a:r>
              <a:rPr lang="pt-BR" dirty="0" err="1"/>
              <a:t>control</a:t>
            </a:r>
            <a:r>
              <a:rPr lang="pt-BR" dirty="0"/>
              <a:t> c e </a:t>
            </a:r>
            <a:r>
              <a:rPr lang="pt-BR" dirty="0" err="1"/>
              <a:t>control</a:t>
            </a:r>
            <a:r>
              <a:rPr lang="pt-BR" dirty="0"/>
              <a:t> v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B246FFA-73B1-C5BA-911E-CDDC4D49C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4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4B742-D40C-41E8-F13F-EBF0CAC47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CEC44-6739-3809-1494-B518D1FB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59FFAF-399F-2A4F-A397-195FA948F06E}"/>
              </a:ext>
            </a:extLst>
          </p:cNvPr>
          <p:cNvSpPr txBox="1"/>
          <p:nvPr/>
        </p:nvSpPr>
        <p:spPr>
          <a:xfrm>
            <a:off x="8975399" y="1320799"/>
            <a:ext cx="28247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precisar de um botão play, pause e stop.</a:t>
            </a:r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D570BE5-5BA9-C2BF-1957-349FBA162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06C5-9696-D0A4-0D72-DA4DF60D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AE950-569C-BC7A-345B-C7AC11CF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2B695D-1B69-F86D-29A1-85195E5F1B63}"/>
              </a:ext>
            </a:extLst>
          </p:cNvPr>
          <p:cNvSpPr txBox="1"/>
          <p:nvPr/>
        </p:nvSpPr>
        <p:spPr>
          <a:xfrm>
            <a:off x="8975399" y="1320799"/>
            <a:ext cx="2824715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as mídias, som ou vídeo, não podemos usar a pasta </a:t>
            </a:r>
            <a:r>
              <a:rPr lang="pt-BR" dirty="0" err="1"/>
              <a:t>drawable</a:t>
            </a:r>
            <a:r>
              <a:rPr lang="pt-BR" dirty="0"/>
              <a:t>.</a:t>
            </a:r>
          </a:p>
          <a:p>
            <a:r>
              <a:rPr lang="pt-BR" dirty="0"/>
              <a:t>Temos que criar uma pasta dentro da pasta res (recursos), com botão direito sobre res </a:t>
            </a:r>
            <a:r>
              <a:rPr lang="pt-BR" b="1" dirty="0"/>
              <a:t>new </a:t>
            </a:r>
            <a:r>
              <a:rPr lang="pt-BR" b="1" dirty="0" err="1"/>
              <a:t>android</a:t>
            </a:r>
            <a:r>
              <a:rPr lang="pt-BR" b="1" dirty="0"/>
              <a:t> </a:t>
            </a:r>
            <a:r>
              <a:rPr lang="pt-BR" b="1" dirty="0" err="1"/>
              <a:t>resource</a:t>
            </a:r>
            <a:r>
              <a:rPr lang="pt-BR" b="1" dirty="0"/>
              <a:t> </a:t>
            </a:r>
            <a:r>
              <a:rPr lang="pt-BR" b="1" dirty="0" err="1"/>
              <a:t>directory</a:t>
            </a:r>
            <a:endParaRPr lang="pt-BR" b="1" dirty="0"/>
          </a:p>
        </p:txBody>
      </p:sp>
      <p:pic>
        <p:nvPicPr>
          <p:cNvPr id="4" name="Espaço Reservado para Conteúdo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989B941-3F70-855A-E921-AFD03FC56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0799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8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1602</Words>
  <Application>Microsoft Office PowerPoint</Application>
  <PresentationFormat>Widescreen</PresentationFormat>
  <Paragraphs>116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Aptos</vt:lpstr>
      <vt:lpstr>Aptos Display</vt:lpstr>
      <vt:lpstr>Arial</vt:lpstr>
      <vt:lpstr>Tema do Office</vt:lpstr>
      <vt:lpstr>Trabalhando com mídias.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CLARET TRIGO DE OLIVEIRA</dc:creator>
  <cp:lastModifiedBy>FABIO CLARET TRIGO DE OLIVEIRA</cp:lastModifiedBy>
  <cp:revision>5</cp:revision>
  <dcterms:created xsi:type="dcterms:W3CDTF">2026-01-28T11:28:24Z</dcterms:created>
  <dcterms:modified xsi:type="dcterms:W3CDTF">2026-02-12T17:36:18Z</dcterms:modified>
</cp:coreProperties>
</file>